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59" r:id="rId5"/>
    <p:sldId id="260" r:id="rId6"/>
    <p:sldId id="257" r:id="rId7"/>
    <p:sldId id="261" r:id="rId8"/>
    <p:sldId id="262" r:id="rId9"/>
    <p:sldId id="265" r:id="rId10"/>
    <p:sldId id="263" r:id="rId11"/>
    <p:sldId id="264" r:id="rId12"/>
    <p:sldId id="272" r:id="rId13"/>
    <p:sldId id="266" r:id="rId14"/>
    <p:sldId id="271" r:id="rId15"/>
    <p:sldId id="267" r:id="rId16"/>
    <p:sldId id="268" r:id="rId17"/>
    <p:sldId id="269" r:id="rId18"/>
    <p:sldId id="270" r:id="rId19"/>
    <p:sldId id="273" r:id="rId20"/>
    <p:sldId id="274" r:id="rId21"/>
    <p:sldId id="275" r:id="rId22"/>
    <p:sldId id="276" r:id="rId23"/>
    <p:sldId id="277" r:id="rId24"/>
    <p:sldId id="278" r:id="rId25"/>
    <p:sldId id="280" r:id="rId26"/>
    <p:sldId id="279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4" r:id="rId40"/>
    <p:sldId id="299" r:id="rId41"/>
    <p:sldId id="306" r:id="rId42"/>
    <p:sldId id="300" r:id="rId43"/>
    <p:sldId id="308" r:id="rId44"/>
    <p:sldId id="301" r:id="rId45"/>
    <p:sldId id="310" r:id="rId46"/>
    <p:sldId id="307" r:id="rId47"/>
    <p:sldId id="309" r:id="rId48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5" autoAdjust="0"/>
    <p:restoredTop sz="94660"/>
  </p:normalViewPr>
  <p:slideViewPr>
    <p:cSldViewPr>
      <p:cViewPr>
        <p:scale>
          <a:sx n="91" d="100"/>
          <a:sy n="91" d="100"/>
        </p:scale>
        <p:origin x="-1234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DCEB-3DFA-40B5-AD18-9A2A2305BE63}" type="datetimeFigureOut">
              <a:rPr lang="bg-BG" smtClean="0"/>
              <a:pPr/>
              <a:t>18.3.2013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39C4-8D86-4D46-9C1C-FA118EF73F6F}" type="slidenum">
              <a:rPr lang="bg-BG" smtClean="0"/>
              <a:pPr/>
              <a:t>‹Nr.›</a:t>
            </a:fld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DCEB-3DFA-40B5-AD18-9A2A2305BE63}" type="datetimeFigureOut">
              <a:rPr lang="bg-BG" smtClean="0"/>
              <a:pPr/>
              <a:t>18.3.2013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39C4-8D86-4D46-9C1C-FA118EF73F6F}" type="slidenum">
              <a:rPr lang="bg-BG" smtClean="0"/>
              <a:pPr/>
              <a:t>‹Nr.›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DCEB-3DFA-40B5-AD18-9A2A2305BE63}" type="datetimeFigureOut">
              <a:rPr lang="bg-BG" smtClean="0"/>
              <a:pPr/>
              <a:t>18.3.2013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39C4-8D86-4D46-9C1C-FA118EF73F6F}" type="slidenum">
              <a:rPr lang="bg-BG" smtClean="0"/>
              <a:pPr/>
              <a:t>‹Nr.›</a:t>
            </a:fld>
            <a:endParaRPr lang="bg-BG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429DCEB-3DFA-40B5-AD18-9A2A2305BE63}" type="datetimeFigureOut">
              <a:rPr lang="bg-BG" smtClean="0"/>
              <a:pPr/>
              <a:t>18.3.2013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29839C4-8D86-4D46-9C1C-FA118EF73F6F}" type="slidenum">
              <a:rPr lang="bg-BG" smtClean="0"/>
              <a:pPr/>
              <a:t>‹Nr.›</a:t>
            </a:fld>
            <a:endParaRPr lang="bg-BG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6429DCEB-3DFA-40B5-AD18-9A2A2305BE63}" type="datetimeFigureOut">
              <a:rPr lang="bg-BG" smtClean="0"/>
              <a:pPr/>
              <a:t>18.3.2013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39C4-8D86-4D46-9C1C-FA118EF73F6F}" type="slidenum">
              <a:rPr lang="bg-BG" smtClean="0"/>
              <a:pPr/>
              <a:t>‹Nr.›</a:t>
            </a:fld>
            <a:endParaRPr lang="bg-BG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de-D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6429DCEB-3DFA-40B5-AD18-9A2A2305BE63}" type="datetimeFigureOut">
              <a:rPr lang="bg-BG" smtClean="0"/>
              <a:pPr/>
              <a:t>18.3.2013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29839C4-8D86-4D46-9C1C-FA118EF73F6F}" type="slidenum">
              <a:rPr lang="bg-BG" smtClean="0"/>
              <a:pPr/>
              <a:t>‹Nr.›</a:t>
            </a:fld>
            <a:endParaRPr lang="bg-BG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 smtClean="0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6429DCEB-3DFA-40B5-AD18-9A2A2305BE63}" type="datetimeFigureOut">
              <a:rPr lang="bg-BG" smtClean="0"/>
              <a:pPr/>
              <a:t>18.3.2013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B29839C4-8D86-4D46-9C1C-FA118EF73F6F}" type="slidenum">
              <a:rPr lang="bg-BG" smtClean="0"/>
              <a:pPr/>
              <a:t>‹Nr.›</a:t>
            </a:fld>
            <a:endParaRPr lang="bg-BG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de-D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fld id="{6429DCEB-3DFA-40B5-AD18-9A2A2305BE63}" type="datetimeFigureOut">
              <a:rPr lang="bg-BG" smtClean="0"/>
              <a:pPr/>
              <a:t>18.3.2013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39C4-8D86-4D46-9C1C-FA118EF73F6F}" type="slidenum">
              <a:rPr lang="bg-BG" smtClean="0"/>
              <a:pPr/>
              <a:t>‹Nr.›</a:t>
            </a:fld>
            <a:endParaRPr lang="bg-BG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de-D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B29839C4-8D86-4D46-9C1C-FA118EF73F6F}" type="slidenum">
              <a:rPr lang="bg-BG" smtClean="0"/>
              <a:pPr/>
              <a:t>‹Nr.›</a:t>
            </a:fld>
            <a:endParaRPr lang="bg-BG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DCEB-3DFA-40B5-AD18-9A2A2305BE63}" type="datetimeFigureOut">
              <a:rPr lang="bg-BG" smtClean="0"/>
              <a:pPr/>
              <a:t>18.3.2013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39C4-8D86-4D46-9C1C-FA118EF73F6F}" type="slidenum">
              <a:rPr lang="bg-BG" smtClean="0"/>
              <a:pPr/>
              <a:t>‹Nr.›</a:t>
            </a:fld>
            <a:endParaRPr lang="bg-BG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DCEB-3DFA-40B5-AD18-9A2A2305BE63}" type="datetimeFigureOut">
              <a:rPr lang="bg-BG" smtClean="0"/>
              <a:pPr/>
              <a:t>18.3.2013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39C4-8D86-4D46-9C1C-FA118EF73F6F}" type="slidenum">
              <a:rPr lang="bg-BG" smtClean="0"/>
              <a:pPr/>
              <a:t>‹Nr.›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DCEB-3DFA-40B5-AD18-9A2A2305BE63}" type="datetimeFigureOut">
              <a:rPr lang="bg-BG" smtClean="0"/>
              <a:pPr/>
              <a:t>18.3.2013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39C4-8D86-4D46-9C1C-FA118EF73F6F}" type="slidenum">
              <a:rPr lang="bg-BG" smtClean="0"/>
              <a:pPr/>
              <a:t>‹Nr.›</a:t>
            </a:fld>
            <a:endParaRPr lang="bg-BG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DCEB-3DFA-40B5-AD18-9A2A2305BE63}" type="datetimeFigureOut">
              <a:rPr lang="bg-BG" smtClean="0"/>
              <a:pPr/>
              <a:t>18.3.2013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39C4-8D86-4D46-9C1C-FA118EF73F6F}" type="slidenum">
              <a:rPr lang="bg-BG" smtClean="0"/>
              <a:pPr/>
              <a:t>‹Nr.›</a:t>
            </a:fld>
            <a:endParaRPr lang="bg-BG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DCEB-3DFA-40B5-AD18-9A2A2305BE63}" type="datetimeFigureOut">
              <a:rPr lang="bg-BG" smtClean="0"/>
              <a:pPr/>
              <a:t>18.3.2013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39C4-8D86-4D46-9C1C-FA118EF73F6F}" type="slidenum">
              <a:rPr lang="bg-BG" smtClean="0"/>
              <a:pPr/>
              <a:t>‹Nr.›</a:t>
            </a:fld>
            <a:endParaRPr lang="bg-BG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DCEB-3DFA-40B5-AD18-9A2A2305BE63}" type="datetimeFigureOut">
              <a:rPr lang="bg-BG" smtClean="0"/>
              <a:pPr/>
              <a:t>18.3.2013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39C4-8D86-4D46-9C1C-FA118EF73F6F}" type="slidenum">
              <a:rPr lang="bg-BG" smtClean="0"/>
              <a:pPr/>
              <a:t>‹Nr.›</a:t>
            </a:fld>
            <a:endParaRPr lang="bg-BG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DCEB-3DFA-40B5-AD18-9A2A2305BE63}" type="datetimeFigureOut">
              <a:rPr lang="bg-BG" smtClean="0"/>
              <a:pPr/>
              <a:t>18.3.2013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39C4-8D86-4D46-9C1C-FA118EF73F6F}" type="slidenum">
              <a:rPr lang="bg-BG" smtClean="0"/>
              <a:pPr/>
              <a:t>‹Nr.›</a:t>
            </a:fld>
            <a:endParaRPr lang="bg-BG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DCEB-3DFA-40B5-AD18-9A2A2305BE63}" type="datetimeFigureOut">
              <a:rPr lang="bg-BG" smtClean="0"/>
              <a:pPr/>
              <a:t>18.3.2013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39C4-8D86-4D46-9C1C-FA118EF73F6F}" type="slidenum">
              <a:rPr lang="bg-BG" smtClean="0"/>
              <a:pPr/>
              <a:t>‹Nr.›</a:t>
            </a:fld>
            <a:endParaRPr lang="bg-BG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de-D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DCEB-3DFA-40B5-AD18-9A2A2305BE63}" type="datetimeFigureOut">
              <a:rPr lang="bg-BG" smtClean="0"/>
              <a:pPr/>
              <a:t>18.3.2013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39C4-8D86-4D46-9C1C-FA118EF73F6F}" type="slidenum">
              <a:rPr lang="bg-BG" smtClean="0"/>
              <a:pPr/>
              <a:t>‹Nr.›</a:t>
            </a:fld>
            <a:endParaRPr lang="bg-BG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de-DE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6429DCEB-3DFA-40B5-AD18-9A2A2305BE63}" type="datetimeFigureOut">
              <a:rPr lang="bg-BG" smtClean="0"/>
              <a:pPr/>
              <a:t>18.3.2013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39C4-8D86-4D46-9C1C-FA118EF73F6F}" type="slidenum">
              <a:rPr lang="bg-BG" smtClean="0"/>
              <a:pPr/>
              <a:t>‹Nr.›</a:t>
            </a:fld>
            <a:endParaRPr lang="bg-BG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de-DE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DCEB-3DFA-40B5-AD18-9A2A2305BE63}" type="datetimeFigureOut">
              <a:rPr lang="bg-BG" smtClean="0"/>
              <a:pPr/>
              <a:t>18.3.2013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39C4-8D86-4D46-9C1C-FA118EF73F6F}" type="slidenum">
              <a:rPr lang="bg-BG" smtClean="0"/>
              <a:pPr/>
              <a:t>‹Nr.›</a:t>
            </a:fld>
            <a:endParaRPr lang="bg-BG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de-DE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DCEB-3DFA-40B5-AD18-9A2A2305BE63}" type="datetimeFigureOut">
              <a:rPr lang="bg-BG" smtClean="0"/>
              <a:pPr/>
              <a:t>18.3.2013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39C4-8D86-4D46-9C1C-FA118EF73F6F}" type="slidenum">
              <a:rPr lang="bg-BG" smtClean="0"/>
              <a:pPr/>
              <a:t>‹Nr.›</a:t>
            </a:fld>
            <a:endParaRPr lang="bg-BG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Drag picture to placeholder or click icon to add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Drag picture to placeholder or click icon to add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DCEB-3DFA-40B5-AD18-9A2A2305BE63}" type="datetimeFigureOut">
              <a:rPr lang="bg-BG" smtClean="0"/>
              <a:pPr/>
              <a:t>18.3.2013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39C4-8D86-4D46-9C1C-FA118EF73F6F}" type="slidenum">
              <a:rPr lang="bg-BG" smtClean="0"/>
              <a:pPr/>
              <a:t>‹Nr.›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DCEB-3DFA-40B5-AD18-9A2A2305BE63}" type="datetimeFigureOut">
              <a:rPr lang="bg-BG" smtClean="0"/>
              <a:pPr/>
              <a:t>18.3.2013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39C4-8D86-4D46-9C1C-FA118EF73F6F}" type="slidenum">
              <a:rPr lang="bg-BG" smtClean="0"/>
              <a:pPr/>
              <a:t>‹Nr.›</a:t>
            </a:fld>
            <a:endParaRPr lang="bg-BG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de-D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DCEB-3DFA-40B5-AD18-9A2A2305BE63}" type="datetimeFigureOut">
              <a:rPr lang="bg-BG" smtClean="0"/>
              <a:pPr/>
              <a:t>18.3.2013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39C4-8D86-4D46-9C1C-FA118EF73F6F}" type="slidenum">
              <a:rPr lang="bg-BG" smtClean="0"/>
              <a:pPr/>
              <a:t>‹Nr.›</a:t>
            </a:fld>
            <a:endParaRPr lang="bg-B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DCEB-3DFA-40B5-AD18-9A2A2305BE63}" type="datetimeFigureOut">
              <a:rPr lang="bg-BG" smtClean="0"/>
              <a:pPr/>
              <a:t>18.3.2013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39C4-8D86-4D46-9C1C-FA118EF73F6F}" type="slidenum">
              <a:rPr lang="bg-BG" smtClean="0"/>
              <a:pPr/>
              <a:t>‹Nr.›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DCEB-3DFA-40B5-AD18-9A2A2305BE63}" type="datetimeFigureOut">
              <a:rPr lang="bg-BG" smtClean="0"/>
              <a:pPr/>
              <a:t>18.3.2013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39C4-8D86-4D46-9C1C-FA118EF73F6F}" type="slidenum">
              <a:rPr lang="bg-BG" smtClean="0"/>
              <a:pPr/>
              <a:t>‹Nr.›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DCEB-3DFA-40B5-AD18-9A2A2305BE63}" type="datetimeFigureOut">
              <a:rPr lang="bg-BG" smtClean="0"/>
              <a:pPr/>
              <a:t>18.3.2013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39C4-8D86-4D46-9C1C-FA118EF73F6F}" type="slidenum">
              <a:rPr lang="bg-BG" smtClean="0"/>
              <a:pPr/>
              <a:t>‹Nr.›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DCEB-3DFA-40B5-AD18-9A2A2305BE63}" type="datetimeFigureOut">
              <a:rPr lang="bg-BG" smtClean="0"/>
              <a:pPr/>
              <a:t>18.3.2013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39C4-8D86-4D46-9C1C-FA118EF73F6F}" type="slidenum">
              <a:rPr lang="bg-BG" smtClean="0"/>
              <a:pPr/>
              <a:t>‹Nr.›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DCEB-3DFA-40B5-AD18-9A2A2305BE63}" type="datetimeFigureOut">
              <a:rPr lang="bg-BG" smtClean="0"/>
              <a:pPr/>
              <a:t>18.3.2013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39C4-8D86-4D46-9C1C-FA118EF73F6F}" type="slidenum">
              <a:rPr lang="bg-BG" smtClean="0"/>
              <a:pPr/>
              <a:t>‹Nr.›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DCEB-3DFA-40B5-AD18-9A2A2305BE63}" type="datetimeFigureOut">
              <a:rPr lang="bg-BG" smtClean="0"/>
              <a:pPr/>
              <a:t>18.3.2013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39C4-8D86-4D46-9C1C-FA118EF73F6F}" type="slidenum">
              <a:rPr lang="bg-BG" smtClean="0"/>
              <a:pPr/>
              <a:t>‹Nr.›</a:t>
            </a:fld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9DCEB-3DFA-40B5-AD18-9A2A2305BE63}" type="datetimeFigureOut">
              <a:rPr lang="bg-BG" smtClean="0"/>
              <a:pPr/>
              <a:t>18.3.2013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839C4-8D86-4D46-9C1C-FA118EF73F6F}" type="slidenum">
              <a:rPr lang="bg-BG" smtClean="0"/>
              <a:pPr/>
              <a:t>‹Nr.›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6429DCEB-3DFA-40B5-AD18-9A2A2305BE63}" type="datetimeFigureOut">
              <a:rPr lang="bg-BG" smtClean="0"/>
              <a:pPr/>
              <a:t>18.3.2013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B29839C4-8D86-4D46-9C1C-FA118EF73F6F}" type="slidenum">
              <a:rPr lang="bg-BG" smtClean="0"/>
              <a:pPr/>
              <a:t>‹Nr.›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908720"/>
            <a:ext cx="7772400" cy="1800200"/>
          </a:xfrm>
        </p:spPr>
        <p:txBody>
          <a:bodyPr>
            <a:noAutofit/>
          </a:bodyPr>
          <a:lstStyle/>
          <a:p>
            <a:r>
              <a:rPr lang="de-DE" dirty="0" smtClean="0">
                <a:latin typeface="Chalkboard SE Bold"/>
                <a:cs typeface="Chalkboard SE Bold"/>
              </a:rPr>
              <a:t>Herzlich willkommen zu</a:t>
            </a:r>
            <a:br>
              <a:rPr lang="de-DE" dirty="0" smtClean="0">
                <a:latin typeface="Chalkboard SE Bold"/>
                <a:cs typeface="Chalkboard SE Bold"/>
              </a:rPr>
            </a:br>
            <a:r>
              <a:rPr lang="de-DE" sz="4000" dirty="0" smtClean="0">
                <a:latin typeface="Chalkboard SE Bold"/>
                <a:cs typeface="Chalkboard SE Bold"/>
              </a:rPr>
              <a:t>unserer Deutschland-Fahrt 2013</a:t>
            </a:r>
            <a:r>
              <a:rPr lang="de-DE" sz="4800" dirty="0" smtClean="0">
                <a:latin typeface="Chalkboard SE Bold"/>
                <a:cs typeface="Chalkboard SE Bold"/>
              </a:rPr>
              <a:t/>
            </a:r>
            <a:br>
              <a:rPr lang="de-DE" sz="4800" dirty="0" smtClean="0">
                <a:latin typeface="Chalkboard SE Bold"/>
                <a:cs typeface="Chalkboard SE Bold"/>
              </a:rPr>
            </a:br>
            <a:r>
              <a:rPr lang="de-DE" sz="2800" dirty="0" smtClean="0">
                <a:latin typeface="Chalkboard SE Bold"/>
                <a:cs typeface="Chalkboard SE Bold"/>
              </a:rPr>
              <a:t>zum Wettbewerb:</a:t>
            </a:r>
            <a:endParaRPr lang="de-DE" sz="2800" dirty="0">
              <a:latin typeface="Chalkboard SE Bold"/>
              <a:cs typeface="Chalkboard SE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4584" y="188640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>
                <a:latin typeface="Chalkboard SE Bold"/>
                <a:cs typeface="Chalkboard SE Bold"/>
              </a:rPr>
              <a:t>Die ganze </a:t>
            </a:r>
            <a:r>
              <a:rPr lang="de-DE" dirty="0" smtClean="0">
                <a:latin typeface="Chalkboard SE Bold"/>
                <a:cs typeface="Chalkboard SE Bold"/>
              </a:rPr>
              <a:t>Gruppe in </a:t>
            </a:r>
            <a:r>
              <a:rPr lang="de-DE" dirty="0">
                <a:latin typeface="Chalkboard SE Bold"/>
                <a:cs typeface="Chalkboard SE Bold"/>
              </a:rPr>
              <a:t>Köln</a:t>
            </a:r>
            <a:endParaRPr lang="bg-BG" dirty="0">
              <a:latin typeface="Chalkboard SE Bold"/>
              <a:cs typeface="Chalkboard SE Bold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03648" y="54452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sz="4400" noProof="0" dirty="0" smtClean="0">
                <a:latin typeface="Chalkboard SE Bold"/>
                <a:ea typeface="+mj-ea"/>
                <a:cs typeface="Chalkboard SE Bold"/>
              </a:rPr>
              <a:t>Цялата група в Кьолн</a:t>
            </a:r>
            <a:endParaRPr kumimoji="0" lang="bg-BG" sz="440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 SE Bold"/>
              <a:ea typeface="+mj-ea"/>
              <a:cs typeface="Chalkboard SE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5454352"/>
            <a:ext cx="8229600" cy="1143000"/>
          </a:xfrm>
        </p:spPr>
        <p:txBody>
          <a:bodyPr>
            <a:normAutofit/>
          </a:bodyPr>
          <a:lstStyle/>
          <a:p>
            <a:r>
              <a:rPr lang="bg-BG" dirty="0" smtClean="0">
                <a:latin typeface="Chalkboard SE Bold"/>
                <a:cs typeface="Chalkboard SE Bold"/>
              </a:rPr>
              <a:t>Шоколадовият музей</a:t>
            </a:r>
            <a:endParaRPr lang="bg-BG" dirty="0">
              <a:latin typeface="Chalkboard SE Bold"/>
              <a:cs typeface="Chalkboard SE Bold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66800" y="3410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 Bold"/>
                <a:ea typeface="+mj-ea"/>
                <a:cs typeface="Chalkboard SE Bold"/>
              </a:rPr>
              <a:t>Schokoladenmuseum</a:t>
            </a:r>
            <a:endParaRPr kumimoji="0" lang="bg-BG" sz="440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 SE Bold"/>
              <a:ea typeface="+mj-ea"/>
              <a:cs typeface="Chalkboard SE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492896"/>
            <a:ext cx="7848872" cy="1143000"/>
          </a:xfrm>
        </p:spPr>
        <p:txBody>
          <a:bodyPr>
            <a:noAutofit/>
          </a:bodyPr>
          <a:lstStyle/>
          <a:p>
            <a:r>
              <a:rPr lang="de-DE" dirty="0">
                <a:latin typeface="Chalkboard SE Bold"/>
                <a:cs typeface="Chalkboard SE Bold"/>
              </a:rPr>
              <a:t>Unsere </a:t>
            </a:r>
            <a:r>
              <a:rPr lang="de-DE" dirty="0" smtClean="0">
                <a:latin typeface="Chalkboard SE Bold"/>
                <a:cs typeface="Chalkboard SE Bold"/>
              </a:rPr>
              <a:t>Jugendherberge</a:t>
            </a:r>
            <a:endParaRPr lang="bg-BG" dirty="0">
              <a:latin typeface="Chalkboard SE Bold"/>
              <a:cs typeface="Chalkboard SE Bold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27584" y="3717032"/>
            <a:ext cx="78488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sz="4400" noProof="0" dirty="0" smtClean="0">
                <a:latin typeface="Chalkboard SE Bold"/>
                <a:ea typeface="+mj-ea"/>
                <a:cs typeface="Chalkboard SE Bold"/>
              </a:rPr>
              <a:t>Нашият </a:t>
            </a:r>
            <a:r>
              <a:rPr lang="bg-BG" sz="4400" noProof="0" dirty="0" err="1" smtClean="0">
                <a:latin typeface="Chalkboard SE Bold"/>
                <a:ea typeface="+mj-ea"/>
                <a:cs typeface="Chalkboard SE Bold"/>
              </a:rPr>
              <a:t>хостел</a:t>
            </a:r>
            <a:endParaRPr kumimoji="0" lang="bg-BG" sz="440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 SE Bold"/>
              <a:ea typeface="+mj-ea"/>
              <a:cs typeface="Chalkboard SE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72816"/>
            <a:ext cx="5544616" cy="1143000"/>
          </a:xfrm>
        </p:spPr>
        <p:txBody>
          <a:bodyPr>
            <a:noAutofit/>
          </a:bodyPr>
          <a:lstStyle/>
          <a:p>
            <a:r>
              <a:rPr lang="de-DE" dirty="0" smtClean="0">
                <a:latin typeface="Chalkboard SE Bold"/>
                <a:cs typeface="Chalkboard SE Bold"/>
              </a:rPr>
              <a:t>Vorbereitung auf dem Wettbewerb</a:t>
            </a:r>
            <a:endParaRPr lang="bg-BG" dirty="0">
              <a:latin typeface="Chalkboard SE Bold"/>
              <a:cs typeface="Chalkboard SE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5856" y="5517232"/>
            <a:ext cx="4032448" cy="968971"/>
          </a:xfrm>
        </p:spPr>
        <p:txBody>
          <a:bodyPr>
            <a:normAutofit fontScale="77500" lnSpcReduction="20000"/>
          </a:bodyPr>
          <a:lstStyle/>
          <a:p>
            <a:pPr algn="ctr">
              <a:spcBef>
                <a:spcPct val="0"/>
              </a:spcBef>
              <a:buNone/>
            </a:pPr>
            <a:r>
              <a:rPr lang="bg-BG" sz="4400" dirty="0" smtClean="0">
                <a:latin typeface="Chalkboard SE Bold"/>
                <a:ea typeface="+mj-ea"/>
                <a:cs typeface="Chalkboard SE Bold"/>
              </a:rPr>
              <a:t>Подготовка за състезанието</a:t>
            </a:r>
            <a:endParaRPr lang="bg-BG" sz="4400" dirty="0">
              <a:latin typeface="Chalkboard SE Bold"/>
              <a:ea typeface="+mj-ea"/>
              <a:cs typeface="Chalkboard SE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halkboard SE Bold"/>
                <a:cs typeface="Chalkboard SE Bold"/>
              </a:rPr>
              <a:t>Leverkusen</a:t>
            </a:r>
            <a:endParaRPr lang="bg-BG" dirty="0">
              <a:latin typeface="Chalkboard SE Bold"/>
              <a:cs typeface="Chalkboard SE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halkboard SE Bold"/>
                <a:cs typeface="Chalkboard SE Bold"/>
              </a:rPr>
              <a:t>F</a:t>
            </a:r>
            <a:r>
              <a:rPr lang="de-DE" dirty="0" err="1" smtClean="0">
                <a:latin typeface="Chalkboard SE Bold"/>
                <a:cs typeface="Chalkboard SE Bold"/>
              </a:rPr>
              <a:t>irma</a:t>
            </a:r>
            <a:r>
              <a:rPr lang="en-US" dirty="0" smtClean="0">
                <a:latin typeface="Chalkboard SE Bold"/>
                <a:cs typeface="Chalkboard SE Bold"/>
              </a:rPr>
              <a:t> Bayer</a:t>
            </a:r>
            <a:endParaRPr lang="bg-BG" dirty="0">
              <a:latin typeface="Chalkboard SE Bold"/>
              <a:cs typeface="Chalkboard SE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268760"/>
            <a:ext cx="8229600" cy="4525963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bg-BG" sz="4400" dirty="0" smtClean="0">
                <a:latin typeface="Chalkboard SE Bold"/>
                <a:ea typeface="+mj-ea"/>
                <a:cs typeface="Chalkboard SE Bold"/>
              </a:rPr>
              <a:t>Фирмата Байер</a:t>
            </a:r>
            <a:endParaRPr lang="bg-BG" sz="4400" dirty="0">
              <a:latin typeface="Chalkboard SE Bold"/>
              <a:ea typeface="+mj-ea"/>
              <a:cs typeface="Chalkboard SE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365104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>
                <a:latin typeface="Chalkboard SE Bold"/>
                <a:cs typeface="Chalkboard SE Bold"/>
              </a:rPr>
              <a:t>Unsere Forschungen</a:t>
            </a:r>
            <a:endParaRPr lang="bg-BG" dirty="0">
              <a:latin typeface="Chalkboard SE Bold"/>
              <a:cs typeface="Chalkboard SE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5340349"/>
            <a:ext cx="6563072" cy="968971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bg-BG" sz="4400" dirty="0" smtClean="0">
                <a:latin typeface="Chalkboard SE Bold"/>
                <a:ea typeface="+mj-ea"/>
                <a:cs typeface="Chalkboard SE Bold"/>
              </a:rPr>
              <a:t>Нашите изследвания</a:t>
            </a:r>
            <a:endParaRPr lang="bg-BG" sz="4400" dirty="0">
              <a:latin typeface="Chalkboard SE Bold"/>
              <a:ea typeface="+mj-ea"/>
              <a:cs typeface="Chalkboard SE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5517232"/>
            <a:ext cx="8229600" cy="1143000"/>
          </a:xfrm>
        </p:spPr>
        <p:txBody>
          <a:bodyPr>
            <a:normAutofit/>
          </a:bodyPr>
          <a:lstStyle/>
          <a:p>
            <a:pPr marL="342900" indent="-342900"/>
            <a:r>
              <a:rPr lang="de-DE" b="1" dirty="0" smtClean="0">
                <a:latin typeface="Times New Roman" pitchFamily="18" charset="0"/>
                <a:cs typeface="Times New Roman" pitchFamily="18" charset="0"/>
              </a:rPr>
              <a:t>Kölner Dom</a:t>
            </a:r>
            <a:endParaRPr lang="bg-BG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725144"/>
            <a:ext cx="7355160" cy="1905075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bg-BG" sz="4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Кьолнската катедрала</a:t>
            </a:r>
            <a:endParaRPr lang="bg-BG" sz="44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>
                <a:latin typeface="Chalkboard SE Bold"/>
                <a:cs typeface="Chalkboard SE Bold"/>
              </a:rPr>
              <a:t>Unser </a:t>
            </a:r>
            <a:r>
              <a:rPr lang="de-DE" dirty="0" smtClean="0">
                <a:latin typeface="Chalkboard SE Bold"/>
                <a:cs typeface="Chalkboard SE Bold"/>
              </a:rPr>
              <a:t>Flugzeug</a:t>
            </a:r>
            <a:endParaRPr lang="de-DE" dirty="0">
              <a:latin typeface="Chalkboard SE Bold"/>
              <a:cs typeface="Chalkboard SE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952" y="5229200"/>
            <a:ext cx="4546848" cy="1040979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bg-BG" sz="4400" dirty="0" smtClean="0">
                <a:latin typeface="Chalkboard SE Bold"/>
                <a:ea typeface="+mj-ea"/>
                <a:cs typeface="Chalkboard SE Bold"/>
              </a:rPr>
              <a:t>Нашият самолет</a:t>
            </a:r>
            <a:endParaRPr lang="bg-BG" sz="4400" dirty="0">
              <a:latin typeface="Chalkboard SE Bold"/>
              <a:ea typeface="+mj-ea"/>
              <a:cs typeface="Chalkboard SE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Autofit/>
          </a:bodyPr>
          <a:lstStyle/>
          <a:p>
            <a:pPr marL="342900" indent="-342900"/>
            <a:r>
              <a:rPr lang="de-DE" dirty="0" smtClean="0">
                <a:latin typeface="Chalkboard SE Bold"/>
                <a:cs typeface="Chalkboard SE Bold"/>
              </a:rPr>
              <a:t>Unsere Projektarbeiten</a:t>
            </a:r>
            <a:br>
              <a:rPr lang="de-DE" dirty="0" smtClean="0">
                <a:latin typeface="Chalkboard SE Bold"/>
                <a:cs typeface="Chalkboard SE Bold"/>
              </a:rPr>
            </a:br>
            <a:r>
              <a:rPr lang="bg-BG" dirty="0" smtClean="0">
                <a:latin typeface="Chalkboard SE Bold"/>
                <a:cs typeface="Chalkboard SE Bold"/>
              </a:rPr>
              <a:t>Нашите проекти</a:t>
            </a:r>
            <a:endParaRPr lang="bg-BG" dirty="0">
              <a:latin typeface="Chalkboard SE Bold"/>
              <a:cs typeface="Chalkboard SE Bold"/>
            </a:endParaRPr>
          </a:p>
        </p:txBody>
      </p:sp>
      <p:pic>
        <p:nvPicPr>
          <p:cNvPr id="8" name="Content Placeholder 7" descr="2650_uni_JuForsch_vl_190213_08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412776"/>
            <a:ext cx="3504897" cy="2401847"/>
          </a:xfrm>
        </p:spPr>
      </p:pic>
      <p:pic>
        <p:nvPicPr>
          <p:cNvPr id="9" name="Content Placeholder 8" descr="2650_uni_JuForsch_vl_190213_10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412776"/>
            <a:ext cx="3744416" cy="2424686"/>
          </a:xfrm>
        </p:spPr>
      </p:pic>
      <p:pic>
        <p:nvPicPr>
          <p:cNvPr id="10" name="Picture 9" descr="2650_uni_JuForsch_vl_190213_1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077072"/>
            <a:ext cx="3714073" cy="2472311"/>
          </a:xfrm>
          <a:prstGeom prst="rect">
            <a:avLst/>
          </a:prstGeom>
        </p:spPr>
      </p:pic>
      <p:pic>
        <p:nvPicPr>
          <p:cNvPr id="11" name="Picture 10" descr="2650_uni_JuForsch_vl_190213_1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077072"/>
            <a:ext cx="3605899" cy="24003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2650_uni_JuForsch_vl_190213_1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12722" b="12722"/>
          <a:stretch>
            <a:fillRect/>
          </a:stretch>
        </p:blipFill>
        <p:spPr>
          <a:xfrm>
            <a:off x="1397496" y="3362551"/>
            <a:ext cx="2886472" cy="3234801"/>
          </a:xfrm>
        </p:spPr>
      </p:pic>
      <p:pic>
        <p:nvPicPr>
          <p:cNvPr id="10" name="Content Placeholder 9" descr="SAM_150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595301" y="364263"/>
            <a:ext cx="2577099" cy="3436133"/>
          </a:xfrm>
        </p:spPr>
      </p:pic>
      <p:pic>
        <p:nvPicPr>
          <p:cNvPr id="13" name="Picture 12" descr="2650_uni_JuForsch_vl_190213_1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4149080"/>
            <a:ext cx="3462536" cy="2304873"/>
          </a:xfrm>
          <a:prstGeom prst="rect">
            <a:avLst/>
          </a:prstGeom>
        </p:spPr>
      </p:pic>
      <p:pic>
        <p:nvPicPr>
          <p:cNvPr id="1027" name="Picture 3" descr="F:\Jugend forscht 2013  1 Elternabend\7.Wettbewerbstag\2013-02-19 15.17.26.jpg"/>
          <p:cNvPicPr>
            <a:picLocks noChangeAspect="1" noChangeArrowheads="1"/>
          </p:cNvPicPr>
          <p:nvPr/>
        </p:nvPicPr>
        <p:blipFill>
          <a:blip r:embed="rId5" cstate="print"/>
          <a:srcRect l="4946" t="11471" r="4072"/>
          <a:stretch>
            <a:fillRect/>
          </a:stretch>
        </p:blipFill>
        <p:spPr bwMode="auto">
          <a:xfrm>
            <a:off x="1043608" y="369451"/>
            <a:ext cx="3600400" cy="26275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6" descr="2650_uni_JuForsch_vl_190213_129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/>
          </a:blip>
          <a:stretch>
            <a:fillRect/>
          </a:stretch>
        </p:blipFill>
        <p:spPr>
          <a:xfrm rot="297811">
            <a:off x="857957" y="3851100"/>
            <a:ext cx="3207687" cy="2505622"/>
          </a:xfrm>
        </p:spPr>
      </p:pic>
      <p:pic>
        <p:nvPicPr>
          <p:cNvPr id="8" name="Content Placeholder 7" descr="2650_uni_JuForsch_vl_190213_127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4226" r="20292"/>
          <a:stretch/>
        </p:blipFill>
        <p:spPr>
          <a:xfrm rot="21375167">
            <a:off x="4954878" y="3598774"/>
            <a:ext cx="3416890" cy="3014302"/>
          </a:xfrm>
        </p:spPr>
      </p:pic>
      <p:pic>
        <p:nvPicPr>
          <p:cNvPr id="10" name="Picture 9" descr="2650_uni_JuForsch_vl_190213_123.jpg"/>
          <p:cNvPicPr>
            <a:picLocks noChangeAspect="1"/>
          </p:cNvPicPr>
          <p:nvPr/>
        </p:nvPicPr>
        <p:blipFill>
          <a:blip r:embed="rId4" cstate="print"/>
          <a:srcRect r="5919" b="14179"/>
          <a:stretch>
            <a:fillRect/>
          </a:stretch>
        </p:blipFill>
        <p:spPr>
          <a:xfrm>
            <a:off x="3203848" y="332656"/>
            <a:ext cx="2304256" cy="31576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bg-BG" b="1" dirty="0" smtClean="0">
                <a:latin typeface="Times New Roman" pitchFamily="18" charset="0"/>
                <a:cs typeface="Times New Roman" pitchFamily="18" charset="0"/>
              </a:rPr>
              <a:t>Наградените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Preistr</a:t>
            </a:r>
            <a:r>
              <a:rPr lang="de-DE" b="1" dirty="0" err="1" smtClean="0">
                <a:latin typeface="Times New Roman" pitchFamily="18" charset="0"/>
                <a:cs typeface="Times New Roman" pitchFamily="18" charset="0"/>
              </a:rPr>
              <a:t>äger</a:t>
            </a:r>
            <a:endParaRPr lang="bg-BG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0566125"/>
              </p:ext>
            </p:extLst>
          </p:nvPr>
        </p:nvGraphicFramePr>
        <p:xfrm>
          <a:off x="323528" y="1600200"/>
          <a:ext cx="8568952" cy="4536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4476"/>
                <a:gridCol w="4284476"/>
              </a:tblGrid>
              <a:tr h="370840">
                <a:tc>
                  <a:txBody>
                    <a:bodyPr/>
                    <a:lstStyle/>
                    <a:p>
                      <a:r>
                        <a:rPr lang="bg-BG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Наградени</a:t>
                      </a:r>
                      <a:r>
                        <a:rPr lang="de-DE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bg-BG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de-DE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Preisträger</a:t>
                      </a:r>
                      <a:endParaRPr lang="bg-BG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bg-BG" sz="2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Награда</a:t>
                      </a:r>
                      <a:r>
                        <a:rPr lang="de-DE" sz="2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bg-BG" sz="2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/</a:t>
                      </a:r>
                      <a:r>
                        <a:rPr lang="de-DE" sz="2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Preis</a:t>
                      </a:r>
                      <a:endParaRPr lang="bg-BG" sz="2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noProof="0" smtClean="0"/>
                        <a:t>Ekaterina</a:t>
                      </a:r>
                      <a:r>
                        <a:rPr lang="de-DE" baseline="0" noProof="0" smtClean="0"/>
                        <a:t> Latinova</a:t>
                      </a:r>
                      <a:endParaRPr lang="de-DE" noProof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noProof="0" smtClean="0"/>
                        <a:t>2.Platz, Biologie (Nanopartikel)</a:t>
                      </a:r>
                      <a:endParaRPr lang="de-DE" noProof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noProof="0" smtClean="0">
                          <a:solidFill>
                            <a:schemeClr val="tx1"/>
                          </a:solidFill>
                        </a:rPr>
                        <a:t>Zdravko</a:t>
                      </a:r>
                      <a:r>
                        <a:rPr lang="de-DE" baseline="0" noProof="0" smtClean="0">
                          <a:solidFill>
                            <a:schemeClr val="tx1"/>
                          </a:solidFill>
                        </a:rPr>
                        <a:t> Yanakiev </a:t>
                      </a:r>
                      <a:endParaRPr lang="de-DE" noProof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noProof="0" dirty="0" smtClean="0">
                          <a:solidFill>
                            <a:schemeClr val="tx1"/>
                          </a:solidFill>
                        </a:rPr>
                        <a:t>Sonderpries der </a:t>
                      </a:r>
                      <a:r>
                        <a:rPr lang="de-DE" noProof="0" dirty="0" smtClean="0">
                          <a:solidFill>
                            <a:schemeClr val="tx1"/>
                          </a:solidFill>
                        </a:rPr>
                        <a:t>Jugendjury (Met)</a:t>
                      </a:r>
                      <a:endParaRPr lang="de-DE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noProof="0" smtClean="0">
                          <a:solidFill>
                            <a:schemeClr val="tx1"/>
                          </a:solidFill>
                        </a:rPr>
                        <a:t>Ralitsa</a:t>
                      </a:r>
                      <a:r>
                        <a:rPr lang="de-DE" baseline="0" noProof="0" smtClean="0">
                          <a:solidFill>
                            <a:schemeClr val="tx1"/>
                          </a:solidFill>
                        </a:rPr>
                        <a:t> Petkova</a:t>
                      </a:r>
                      <a:endParaRPr lang="de-DE" noProof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noProof="0" dirty="0" smtClean="0">
                          <a:solidFill>
                            <a:schemeClr val="tx1"/>
                          </a:solidFill>
                        </a:rPr>
                        <a:t>Sonderpries der </a:t>
                      </a:r>
                      <a:r>
                        <a:rPr lang="de-DE" noProof="0" dirty="0" smtClean="0">
                          <a:solidFill>
                            <a:schemeClr val="tx1"/>
                          </a:solidFill>
                        </a:rPr>
                        <a:t>Jugendjury (Met)</a:t>
                      </a:r>
                      <a:endParaRPr lang="de-DE" noProof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noProof="0" smtClean="0"/>
                        <a:t>Dimitar</a:t>
                      </a:r>
                      <a:r>
                        <a:rPr lang="de-DE" baseline="0" noProof="0" smtClean="0"/>
                        <a:t> Dimitrov</a:t>
                      </a:r>
                      <a:endParaRPr lang="de-DE" noProof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noProof="0" smtClean="0"/>
                        <a:t>3. Platz, Arbeitswelt</a:t>
                      </a:r>
                      <a:r>
                        <a:rPr lang="de-DE" baseline="0" noProof="0" smtClean="0"/>
                        <a:t> (Fahrradalarmanlage)</a:t>
                      </a:r>
                      <a:endParaRPr lang="de-DE" noProof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noProof="0" smtClean="0"/>
                        <a:t>Michaela Kaneva</a:t>
                      </a:r>
                      <a:endParaRPr lang="de-DE" noProof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noProof="0" smtClean="0"/>
                        <a:t>3. Platz, Arbeitswelt</a:t>
                      </a:r>
                      <a:r>
                        <a:rPr lang="de-DE" baseline="0" noProof="0" smtClean="0"/>
                        <a:t> (Fahrradalarmanlage)</a:t>
                      </a:r>
                      <a:endParaRPr lang="de-DE" noProof="0" smtClean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noProof="0" smtClean="0"/>
                        <a:t>Monika Grigorova</a:t>
                      </a:r>
                      <a:endParaRPr lang="de-DE" noProof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noProof="0" smtClean="0"/>
                        <a:t>3. Platz, Arbeitswelt</a:t>
                      </a:r>
                      <a:r>
                        <a:rPr lang="de-DE" baseline="0" noProof="0" smtClean="0"/>
                        <a:t> (Fahrradalarmanlage)</a:t>
                      </a:r>
                      <a:endParaRPr lang="de-DE" noProof="0" smtClean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noProof="0" smtClean="0"/>
                        <a:t>Georgi Boychev</a:t>
                      </a:r>
                      <a:endParaRPr lang="de-DE" noProof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noProof="0" smtClean="0"/>
                        <a:t>Sonderpreis Ökologie</a:t>
                      </a:r>
                      <a:r>
                        <a:rPr lang="de-DE" baseline="0" noProof="0" smtClean="0"/>
                        <a:t> (Fußladegerät)</a:t>
                      </a:r>
                      <a:endParaRPr lang="de-DE" noProof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noProof="0" smtClean="0"/>
                        <a:t>Kaloyan Gochev</a:t>
                      </a:r>
                      <a:endParaRPr lang="de-DE" noProof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noProof="0" smtClean="0"/>
                        <a:t>Sonderpreis Ökologie</a:t>
                      </a:r>
                      <a:r>
                        <a:rPr lang="de-DE" baseline="0" noProof="0" smtClean="0"/>
                        <a:t> (Fußladegerät)</a:t>
                      </a:r>
                      <a:endParaRPr lang="de-DE" noProof="0" smtClean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noProof="0" smtClean="0"/>
                        <a:t>Svilen Stefanov</a:t>
                      </a:r>
                      <a:endParaRPr lang="de-DE" noProof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noProof="0" dirty="0" smtClean="0"/>
                        <a:t>3.Platz,</a:t>
                      </a:r>
                      <a:r>
                        <a:rPr lang="de-DE" baseline="0" noProof="0" dirty="0" smtClean="0"/>
                        <a:t> </a:t>
                      </a:r>
                      <a:r>
                        <a:rPr lang="de-DE" baseline="0" noProof="0" dirty="0" smtClean="0"/>
                        <a:t>Technik (Herz-Kreislauf-Gerät)</a:t>
                      </a:r>
                      <a:endParaRPr lang="de-DE" noProof="0" dirty="0" smtClean="0"/>
                    </a:p>
                  </a:txBody>
                  <a:tcPr>
                    <a:solidFill>
                      <a:srgbClr val="66FF3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noProof="0" smtClean="0"/>
                        <a:t>Ekaterina</a:t>
                      </a:r>
                      <a:r>
                        <a:rPr lang="de-DE" baseline="0" noProof="0" smtClean="0"/>
                        <a:t> Latinova</a:t>
                      </a:r>
                      <a:endParaRPr lang="de-DE" noProof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noProof="0" dirty="0" smtClean="0"/>
                        <a:t>3.Platz,</a:t>
                      </a:r>
                      <a:r>
                        <a:rPr lang="de-DE" baseline="0" noProof="0" dirty="0" smtClean="0"/>
                        <a:t> </a:t>
                      </a:r>
                      <a:r>
                        <a:rPr lang="de-DE" baseline="0" noProof="0" dirty="0" smtClean="0"/>
                        <a:t>Technik (Herz-Kreislauf-Gerät)</a:t>
                      </a:r>
                      <a:endParaRPr lang="de-DE" noProof="0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noProof="0" smtClean="0"/>
                        <a:t>Boshidar-Adrian</a:t>
                      </a:r>
                      <a:r>
                        <a:rPr lang="de-DE" baseline="0" noProof="0" smtClean="0"/>
                        <a:t> Stefanov</a:t>
                      </a:r>
                      <a:endParaRPr lang="de-DE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 smtClean="0"/>
                        <a:t>3.Platz</a:t>
                      </a:r>
                      <a:r>
                        <a:rPr lang="de-DE" baseline="0" noProof="0" dirty="0" smtClean="0"/>
                        <a:t>, </a:t>
                      </a:r>
                      <a:r>
                        <a:rPr lang="de-DE" baseline="0" noProof="0" dirty="0" smtClean="0"/>
                        <a:t>Biologie (Heilmittel)</a:t>
                      </a:r>
                      <a:endParaRPr lang="de-DE" noProof="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5851"/>
          </a:xfrm>
        </p:spPr>
        <p:txBody>
          <a:bodyPr>
            <a:normAutofit/>
          </a:bodyPr>
          <a:lstStyle/>
          <a:p>
            <a:pPr marL="342900" indent="-342900"/>
            <a:r>
              <a:rPr lang="de-DE" sz="3600" dirty="0" smtClean="0">
                <a:latin typeface="Chalkboard SE Bold"/>
                <a:cs typeface="Chalkboard SE Bold"/>
              </a:rPr>
              <a:t>Die Gewinner des Schulpreises 2013</a:t>
            </a:r>
            <a:endParaRPr lang="bg-BG" sz="3600" dirty="0">
              <a:latin typeface="Chalkboard SE Bold"/>
              <a:cs typeface="Chalkboard SE Bold"/>
            </a:endParaRPr>
          </a:p>
        </p:txBody>
      </p:sp>
      <p:pic>
        <p:nvPicPr>
          <p:cNvPr id="5122" name="Picture 2" descr="C:\_Galabov-Gymnasium\8-Jugend-forscht\Fotos-Jg.-fo.-2013-02\Fotos-Jf-Ehrung-Uni-Bonn-2013-02-19\_2650_uni_JuForsch_vl_190213_261-bearbeitet-Iv.-2013-02-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20489"/>
            <a:ext cx="8077200" cy="537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511430"/>
              </p:ext>
            </p:extLst>
          </p:nvPr>
        </p:nvGraphicFramePr>
        <p:xfrm>
          <a:off x="866349" y="1600199"/>
          <a:ext cx="7411302" cy="45259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6241"/>
                <a:gridCol w="1537217"/>
                <a:gridCol w="3587844"/>
              </a:tblGrid>
              <a:tr h="31817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e-DE" sz="1000" kern="0" dirty="0">
                          <a:effectLst/>
                        </a:rPr>
                        <a:t>Programmpunkt</a:t>
                      </a:r>
                      <a:endParaRPr lang="de-DE" sz="1000" b="1" kern="0" dirty="0">
                        <a:effectLst/>
                        <a:latin typeface="Calibri"/>
                      </a:endParaRPr>
                    </a:p>
                  </a:txBody>
                  <a:tcPr marL="65080" marR="650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e-DE" sz="1000" kern="0">
                          <a:effectLst/>
                        </a:rPr>
                        <a:t>Punkte-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e-DE" sz="1000" kern="0">
                          <a:effectLst/>
                        </a:rPr>
                        <a:t>Durchschnitt</a:t>
                      </a:r>
                      <a:endParaRPr lang="de-DE" sz="1000" b="1" kern="0">
                        <a:effectLst/>
                        <a:latin typeface="Calibri"/>
                      </a:endParaRPr>
                    </a:p>
                  </a:txBody>
                  <a:tcPr marL="65080" marR="650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e-DE" sz="1000" kern="0">
                          <a:effectLst/>
                        </a:rPr>
                        <a:t>Bemerkungen:</a:t>
                      </a:r>
                      <a:endParaRPr lang="de-DE" sz="1000" b="1" kern="0">
                        <a:effectLst/>
                        <a:latin typeface="Calibri"/>
                      </a:endParaRPr>
                    </a:p>
                  </a:txBody>
                  <a:tcPr marL="65080" marR="65080" marT="0" marB="0"/>
                </a:tc>
              </a:tr>
              <a:tr h="36589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 smtClean="0">
                          <a:effectLst/>
                        </a:rPr>
                        <a:t>1.   Bayer-Schülerlabor </a:t>
                      </a:r>
                      <a:r>
                        <a:rPr lang="de-DE" sz="1000" dirty="0">
                          <a:effectLst/>
                        </a:rPr>
                        <a:t>Enzymchemie</a:t>
                      </a:r>
                      <a:endParaRPr lang="de-D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0" marR="650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>
                          <a:effectLst/>
                        </a:rPr>
                        <a:t>9,89</a:t>
                      </a:r>
                      <a:endParaRPr lang="de-D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0" marR="65080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>
                          <a:effectLst/>
                        </a:rPr>
                        <a:t>sehr gut</a:t>
                      </a:r>
                      <a:endParaRPr lang="de-D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0" marR="65080" marT="0" marB="0"/>
                </a:tc>
              </a:tr>
              <a:tr h="36589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 smtClean="0">
                          <a:effectLst/>
                        </a:rPr>
                        <a:t>2.   Schloss </a:t>
                      </a:r>
                      <a:r>
                        <a:rPr lang="de-DE" sz="1000" dirty="0">
                          <a:effectLst/>
                        </a:rPr>
                        <a:t>an Rhein-Brücke anbringen</a:t>
                      </a:r>
                      <a:endParaRPr lang="de-D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0" marR="650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>
                          <a:effectLst/>
                        </a:rPr>
                        <a:t>9,84</a:t>
                      </a:r>
                      <a:endParaRPr lang="de-D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0" marR="65080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>
                          <a:effectLst/>
                        </a:rPr>
                        <a:t>gute Idee, Verbundenheit</a:t>
                      </a:r>
                    </a:p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>
                          <a:effectLst/>
                        </a:rPr>
                        <a:t>Erinnerung an Deutschland</a:t>
                      </a:r>
                      <a:endParaRPr lang="de-D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0" marR="65080" marT="0" marB="0"/>
                </a:tc>
              </a:tr>
              <a:tr h="548843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 smtClean="0">
                          <a:effectLst/>
                        </a:rPr>
                        <a:t>3.   Schokoladenmuseum</a:t>
                      </a:r>
                      <a:endParaRPr lang="de-D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0" marR="650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>
                          <a:effectLst/>
                        </a:rPr>
                        <a:t>9,68</a:t>
                      </a:r>
                      <a:endParaRPr lang="de-D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0" marR="65080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>
                          <a:effectLst/>
                        </a:rPr>
                        <a:t>super </a:t>
                      </a:r>
                    </a:p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>
                          <a:effectLst/>
                        </a:rPr>
                        <a:t>interessant</a:t>
                      </a:r>
                    </a:p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>
                          <a:effectLst/>
                        </a:rPr>
                        <a:t>Führung auf einfachem deutsch war gut</a:t>
                      </a:r>
                      <a:endParaRPr lang="de-D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0" marR="65080" marT="0" marB="0"/>
                </a:tc>
              </a:tr>
              <a:tr h="36589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 smtClean="0">
                          <a:effectLst/>
                        </a:rPr>
                        <a:t>4.   Unterbringung </a:t>
                      </a:r>
                      <a:r>
                        <a:rPr lang="de-DE" sz="1000" dirty="0">
                          <a:effectLst/>
                        </a:rPr>
                        <a:t>DJH</a:t>
                      </a:r>
                      <a:endParaRPr lang="de-D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0" marR="650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>
                          <a:effectLst/>
                        </a:rPr>
                        <a:t>9,67</a:t>
                      </a:r>
                      <a:endParaRPr lang="de-D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0" marR="65080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>
                          <a:effectLst/>
                        </a:rPr>
                        <a:t>saubere Zimmer </a:t>
                      </a:r>
                    </a:p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>
                          <a:effectLst/>
                        </a:rPr>
                        <a:t>gutes Frühstück</a:t>
                      </a:r>
                      <a:endParaRPr lang="de-D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0" marR="65080" marT="0" marB="0"/>
                </a:tc>
              </a:tr>
              <a:tr h="182948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 smtClean="0">
                          <a:effectLst/>
                        </a:rPr>
                        <a:t>5.   Stadtbummel </a:t>
                      </a:r>
                      <a:r>
                        <a:rPr lang="de-DE" sz="1000" dirty="0">
                          <a:effectLst/>
                        </a:rPr>
                        <a:t>Köln</a:t>
                      </a:r>
                      <a:endParaRPr lang="de-D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0" marR="650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>
                          <a:effectLst/>
                        </a:rPr>
                        <a:t>9,38</a:t>
                      </a:r>
                      <a:endParaRPr lang="de-D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0" marR="65080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>
                          <a:effectLst/>
                        </a:rPr>
                        <a:t>super</a:t>
                      </a:r>
                      <a:endParaRPr lang="de-D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0" marR="65080" marT="0" marB="0"/>
                </a:tc>
              </a:tr>
              <a:tr h="182948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 smtClean="0">
                          <a:effectLst/>
                        </a:rPr>
                        <a:t>6.   Rückreise</a:t>
                      </a:r>
                      <a:endParaRPr lang="de-D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0" marR="650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>
                          <a:effectLst/>
                        </a:rPr>
                        <a:t>9,22</a:t>
                      </a:r>
                      <a:endParaRPr lang="de-D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0" marR="65080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>
                          <a:effectLst/>
                        </a:rPr>
                        <a:t>gut</a:t>
                      </a:r>
                      <a:endParaRPr lang="de-D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0" marR="65080" marT="0" marB="0"/>
                </a:tc>
              </a:tr>
              <a:tr h="36589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 smtClean="0">
                          <a:effectLst/>
                        </a:rPr>
                        <a:t>7.   Elternabend </a:t>
                      </a:r>
                      <a:r>
                        <a:rPr lang="de-DE" sz="1000" dirty="0">
                          <a:effectLst/>
                        </a:rPr>
                        <a:t>vor der Reise</a:t>
                      </a:r>
                      <a:endParaRPr lang="de-D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0" marR="650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>
                          <a:effectLst/>
                        </a:rPr>
                        <a:t>9,06</a:t>
                      </a:r>
                      <a:endParaRPr lang="de-D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0" marR="65080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>
                          <a:effectLst/>
                        </a:rPr>
                        <a:t>informativ</a:t>
                      </a:r>
                    </a:p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>
                          <a:effectLst/>
                        </a:rPr>
                        <a:t>zu lang</a:t>
                      </a:r>
                      <a:endParaRPr lang="de-D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0" marR="65080" marT="0" marB="0"/>
                </a:tc>
              </a:tr>
              <a:tr h="36589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 smtClean="0">
                          <a:effectLst/>
                        </a:rPr>
                        <a:t>8.   Wettbewerbstag </a:t>
                      </a:r>
                      <a:r>
                        <a:rPr lang="de-DE" sz="1000" dirty="0">
                          <a:effectLst/>
                        </a:rPr>
                        <a:t>Bonn</a:t>
                      </a:r>
                      <a:endParaRPr lang="de-D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0" marR="650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>
                          <a:effectLst/>
                        </a:rPr>
                        <a:t>8,79</a:t>
                      </a:r>
                      <a:endParaRPr lang="de-D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0" marR="65080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>
                          <a:effectLst/>
                        </a:rPr>
                        <a:t>tolles Erlebnis</a:t>
                      </a:r>
                    </a:p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>
                          <a:effectLst/>
                        </a:rPr>
                        <a:t>Stadtbummel durch Bonn fehlte</a:t>
                      </a:r>
                      <a:endParaRPr lang="de-D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0" marR="65080" marT="0" marB="0"/>
                </a:tc>
              </a:tr>
              <a:tr h="548843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 smtClean="0">
                          <a:effectLst/>
                        </a:rPr>
                        <a:t>9.   Kölner </a:t>
                      </a:r>
                      <a:r>
                        <a:rPr lang="de-DE" sz="1000" dirty="0">
                          <a:effectLst/>
                        </a:rPr>
                        <a:t>Dom</a:t>
                      </a:r>
                      <a:endParaRPr lang="de-D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0" marR="650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>
                          <a:effectLst/>
                        </a:rPr>
                        <a:t>8,63</a:t>
                      </a:r>
                      <a:endParaRPr lang="de-D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0" marR="65080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>
                          <a:effectLst/>
                        </a:rPr>
                        <a:t>interessant</a:t>
                      </a:r>
                    </a:p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>
                          <a:effectLst/>
                        </a:rPr>
                        <a:t>gute Idee mit den Kopfhörern</a:t>
                      </a:r>
                    </a:p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>
                          <a:effectLst/>
                        </a:rPr>
                        <a:t>kalt, Nebengeräusche</a:t>
                      </a:r>
                      <a:endParaRPr lang="de-D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0" marR="65080" marT="0" marB="0"/>
                </a:tc>
              </a:tr>
              <a:tr h="548843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 smtClean="0">
                          <a:effectLst/>
                        </a:rPr>
                        <a:t>10.  Hinreise</a:t>
                      </a:r>
                      <a:endParaRPr lang="de-D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0" marR="650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>
                          <a:effectLst/>
                        </a:rPr>
                        <a:t>8,47</a:t>
                      </a:r>
                      <a:endParaRPr lang="de-D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0" marR="65080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>
                          <a:effectLst/>
                        </a:rPr>
                        <a:t>perfekt</a:t>
                      </a:r>
                    </a:p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>
                          <a:effectLst/>
                        </a:rPr>
                        <a:t>sehr preisgünstig – preisgünstiger als letztes Jahr</a:t>
                      </a:r>
                    </a:p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>
                          <a:effectLst/>
                        </a:rPr>
                        <a:t>Probleme mit Gepäck</a:t>
                      </a:r>
                      <a:endParaRPr lang="de-D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0" marR="65080" marT="0" marB="0"/>
                </a:tc>
              </a:tr>
              <a:tr h="36589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 smtClean="0">
                          <a:effectLst/>
                        </a:rPr>
                        <a:t>11.  Vorbereitungsabend </a:t>
                      </a:r>
                      <a:r>
                        <a:rPr lang="de-DE" sz="1000" dirty="0">
                          <a:effectLst/>
                        </a:rPr>
                        <a:t>DJH</a:t>
                      </a:r>
                      <a:endParaRPr lang="de-D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0" marR="650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>
                          <a:effectLst/>
                        </a:rPr>
                        <a:t>8,00</a:t>
                      </a:r>
                      <a:endParaRPr lang="de-D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0" marR="65080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>
                          <a:effectLst/>
                        </a:rPr>
                        <a:t>zu viel / zu wenig Zeit in den Gruppen</a:t>
                      </a:r>
                    </a:p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de-DE" sz="1000" dirty="0">
                          <a:effectLst/>
                        </a:rPr>
                        <a:t>manche Gruppen wurden nicht beraten</a:t>
                      </a:r>
                      <a:endParaRPr lang="de-D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80" marR="65080" marT="0" marB="0"/>
                </a:tc>
              </a:tr>
            </a:tbl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827584" y="908720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Was hat besonders gefallen?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110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412776"/>
            <a:ext cx="8229600" cy="1143000"/>
          </a:xfrm>
        </p:spPr>
        <p:txBody>
          <a:bodyPr>
            <a:normAutofit/>
          </a:bodyPr>
          <a:lstStyle/>
          <a:p>
            <a:r>
              <a:rPr lang="bg-BG" sz="4800" dirty="0" smtClean="0">
                <a:latin typeface="Chalkboard SE Bold"/>
                <a:cs typeface="Chalkboard SE Bold"/>
              </a:rPr>
              <a:t>А сега нашата изненада</a:t>
            </a:r>
            <a:endParaRPr lang="bg-BG" sz="4800" dirty="0">
              <a:latin typeface="Chalkboard SE Bold"/>
              <a:cs typeface="Chalkboard SE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3955703"/>
            <a:ext cx="77048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de-DE" sz="6000" dirty="0" smtClean="0">
                <a:solidFill>
                  <a:srgbClr val="800000"/>
                </a:solidFill>
                <a:latin typeface="Chalkboard SE Bold"/>
                <a:ea typeface="+mj-ea"/>
                <a:cs typeface="Chalkboard SE Bold"/>
              </a:rPr>
              <a:t>Und jetzt unsere Überraschung</a:t>
            </a:r>
            <a:endParaRPr lang="bg-BG" sz="6000" dirty="0" smtClean="0">
              <a:solidFill>
                <a:srgbClr val="800000"/>
              </a:solidFill>
              <a:latin typeface="Chalkboard SE Bold"/>
              <a:ea typeface="+mj-ea"/>
              <a:cs typeface="Chalkboard SE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Filme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646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556792"/>
            <a:ext cx="5184576" cy="11430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latin typeface="Chalkboard SE Bold"/>
                <a:cs typeface="Chalkboard SE Bold"/>
              </a:rPr>
              <a:t>Die Reise nach Köln</a:t>
            </a:r>
            <a:endParaRPr lang="bg-BG" dirty="0">
              <a:latin typeface="Chalkboard SE Bold"/>
              <a:cs typeface="Chalkboard SE Bold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203848" y="5157192"/>
            <a:ext cx="5400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sz="4400" noProof="0" dirty="0" smtClean="0">
                <a:latin typeface="Chalkboard SE Bold"/>
                <a:ea typeface="+mj-ea"/>
                <a:cs typeface="Chalkboard SE Bold"/>
              </a:rPr>
              <a:t>Пътуването до </a:t>
            </a:r>
            <a:r>
              <a:rPr lang="bg-BG" sz="4400" dirty="0" smtClean="0">
                <a:latin typeface="Chalkboard SE Bold"/>
                <a:ea typeface="+mj-ea"/>
                <a:cs typeface="Chalkboard SE Bold"/>
              </a:rPr>
              <a:t>Кьолн</a:t>
            </a:r>
            <a:endParaRPr kumimoji="0" lang="bg-BG" sz="440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 SE Bold"/>
              <a:ea typeface="+mj-ea"/>
              <a:cs typeface="Chalkboard SE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7232" y="1196752"/>
            <a:ext cx="3826768" cy="1084982"/>
          </a:xfrm>
        </p:spPr>
        <p:txBody>
          <a:bodyPr>
            <a:normAutofit/>
          </a:bodyPr>
          <a:lstStyle/>
          <a:p>
            <a:r>
              <a:rPr lang="de-DE" dirty="0" smtClean="0">
                <a:latin typeface="Chalkboard SE Bold"/>
                <a:cs typeface="Chalkboard SE Bold"/>
              </a:rPr>
              <a:t>Unser Bus</a:t>
            </a:r>
            <a:endParaRPr lang="bg-BG" dirty="0">
              <a:latin typeface="Chalkboard SE Bold"/>
              <a:cs typeface="Chalkboard SE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908720"/>
            <a:ext cx="4978896" cy="676672"/>
          </a:xfr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bg-BG" sz="4400" dirty="0" smtClean="0">
                <a:latin typeface="Chalkboard SE Bold"/>
                <a:ea typeface="+mj-ea"/>
                <a:cs typeface="Chalkboard SE Bold"/>
              </a:rPr>
              <a:t>Нашият автобус</a:t>
            </a:r>
            <a:endParaRPr lang="bg-BG" sz="4400" dirty="0">
              <a:latin typeface="Chalkboard SE Bold"/>
              <a:ea typeface="+mj-ea"/>
              <a:cs typeface="Chalkboard SE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0</TotalTime>
  <Words>304</Words>
  <Application>Microsoft Office PowerPoint</Application>
  <PresentationFormat>Bildschirmpräsentation (4:3)</PresentationFormat>
  <Paragraphs>101</Paragraphs>
  <Slides>46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48" baseType="lpstr">
      <vt:lpstr>Office Theme</vt:lpstr>
      <vt:lpstr>Plaza</vt:lpstr>
      <vt:lpstr>Herzlich willkommen zu unserer Deutschland-Fahrt 2013 zum Wettbewerb:</vt:lpstr>
      <vt:lpstr>PowerPoint-Präsentation</vt:lpstr>
      <vt:lpstr>Unser Flugzeug</vt:lpstr>
      <vt:lpstr>PowerPoint-Präsentation</vt:lpstr>
      <vt:lpstr>Die Reise nach Köln</vt:lpstr>
      <vt:lpstr>PowerPoint-Präsentation</vt:lpstr>
      <vt:lpstr>PowerPoint-Präsentation</vt:lpstr>
      <vt:lpstr>Unser Bus</vt:lpstr>
      <vt:lpstr>PowerPoint-Präsentation</vt:lpstr>
      <vt:lpstr>Die ganze Gruppe in Köln</vt:lpstr>
      <vt:lpstr>Шоколадовият музей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Unsere Jugendherberge</vt:lpstr>
      <vt:lpstr>PowerPoint-Präsentation</vt:lpstr>
      <vt:lpstr>PowerPoint-Präsentation</vt:lpstr>
      <vt:lpstr>Vorbereitung auf dem Wettbewerb</vt:lpstr>
      <vt:lpstr>PowerPoint-Präsentation</vt:lpstr>
      <vt:lpstr>Leverkusen</vt:lpstr>
      <vt:lpstr>PowerPoint-Präsentation</vt:lpstr>
      <vt:lpstr>Firma Bayer</vt:lpstr>
      <vt:lpstr>PowerPoint-Präsentation</vt:lpstr>
      <vt:lpstr>PowerPoint-Präsentation</vt:lpstr>
      <vt:lpstr>Unsere Forschungen</vt:lpstr>
      <vt:lpstr>Kölner Dom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Unsere Projektarbeiten Нашите проекти</vt:lpstr>
      <vt:lpstr>PowerPoint-Präsentation</vt:lpstr>
      <vt:lpstr>PowerPoint-Präsentation</vt:lpstr>
      <vt:lpstr>Наградените    Preisträger</vt:lpstr>
      <vt:lpstr>Die Gewinner des Schulpreises 2013</vt:lpstr>
      <vt:lpstr>PowerPoint-Präsentation</vt:lpstr>
      <vt:lpstr>А сега нашата изненада</vt:lpstr>
      <vt:lpstr>Filme</vt:lpstr>
    </vt:vector>
  </TitlesOfParts>
  <Company>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Teilnahme von Schülern aus Galabov-Gymnasium an</dc:title>
  <dc:creator>Svilen Stefanov</dc:creator>
  <cp:lastModifiedBy>Rolf Kruczinna</cp:lastModifiedBy>
  <cp:revision>41</cp:revision>
  <dcterms:created xsi:type="dcterms:W3CDTF">2013-03-16T21:47:10Z</dcterms:created>
  <dcterms:modified xsi:type="dcterms:W3CDTF">2013-03-18T14:35:41Z</dcterms:modified>
</cp:coreProperties>
</file>